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650" r:id="rId4"/>
    <p:sldId id="649" r:id="rId5"/>
    <p:sldId id="652" r:id="rId6"/>
    <p:sldId id="651" r:id="rId7"/>
    <p:sldId id="653" r:id="rId8"/>
    <p:sldId id="654" r:id="rId9"/>
    <p:sldId id="655" r:id="rId10"/>
    <p:sldId id="633" r:id="rId11"/>
    <p:sldId id="634" r:id="rId12"/>
    <p:sldId id="656" r:id="rId13"/>
    <p:sldId id="657" r:id="rId14"/>
    <p:sldId id="658" r:id="rId15"/>
    <p:sldId id="659" r:id="rId16"/>
    <p:sldId id="639" r:id="rId17"/>
    <p:sldId id="660" r:id="rId18"/>
    <p:sldId id="661" r:id="rId19"/>
    <p:sldId id="662" r:id="rId20"/>
    <p:sldId id="663" r:id="rId21"/>
    <p:sldId id="664" r:id="rId22"/>
    <p:sldId id="665" r:id="rId23"/>
    <p:sldId id="666" r:id="rId24"/>
    <p:sldId id="667" r:id="rId25"/>
    <p:sldId id="668" r:id="rId26"/>
    <p:sldId id="669" r:id="rId27"/>
    <p:sldId id="670" r:id="rId28"/>
    <p:sldId id="671" r:id="rId29"/>
    <p:sldId id="672" r:id="rId30"/>
    <p:sldId id="673" r:id="rId31"/>
    <p:sldId id="674" r:id="rId32"/>
    <p:sldId id="447" r:id="rId33"/>
    <p:sldId id="446" r:id="rId34"/>
  </p:sldIdLst>
  <p:sldSz cx="9144000" cy="5143500" type="screen16x9"/>
  <p:notesSz cx="6858000" cy="9144000"/>
  <p:defaultTextStyle>
    <a:lvl1pPr algn="ctr" defTabSz="366737">
      <a:defRPr sz="2250">
        <a:latin typeface="+mn-lt"/>
        <a:ea typeface="+mn-ea"/>
        <a:cs typeface="+mn-cs"/>
        <a:sym typeface="Helvetica Light"/>
      </a:defRPr>
    </a:lvl1pPr>
    <a:lvl2pPr indent="143505" algn="ctr" defTabSz="366737">
      <a:defRPr sz="2250">
        <a:latin typeface="+mn-lt"/>
        <a:ea typeface="+mn-ea"/>
        <a:cs typeface="+mn-cs"/>
        <a:sym typeface="Helvetica Light"/>
      </a:defRPr>
    </a:lvl2pPr>
    <a:lvl3pPr indent="287012" algn="ctr" defTabSz="366737">
      <a:defRPr sz="2250">
        <a:latin typeface="+mn-lt"/>
        <a:ea typeface="+mn-ea"/>
        <a:cs typeface="+mn-cs"/>
        <a:sym typeface="Helvetica Light"/>
      </a:defRPr>
    </a:lvl3pPr>
    <a:lvl4pPr indent="430517" algn="ctr" defTabSz="366737">
      <a:defRPr sz="2250">
        <a:latin typeface="+mn-lt"/>
        <a:ea typeface="+mn-ea"/>
        <a:cs typeface="+mn-cs"/>
        <a:sym typeface="Helvetica Light"/>
      </a:defRPr>
    </a:lvl4pPr>
    <a:lvl5pPr indent="574022" algn="ctr" defTabSz="366737">
      <a:defRPr sz="2250">
        <a:latin typeface="+mn-lt"/>
        <a:ea typeface="+mn-ea"/>
        <a:cs typeface="+mn-cs"/>
        <a:sym typeface="Helvetica Light"/>
      </a:defRPr>
    </a:lvl5pPr>
    <a:lvl6pPr indent="717528" algn="ctr" defTabSz="366737">
      <a:defRPr sz="2250">
        <a:latin typeface="+mn-lt"/>
        <a:ea typeface="+mn-ea"/>
        <a:cs typeface="+mn-cs"/>
        <a:sym typeface="Helvetica Light"/>
      </a:defRPr>
    </a:lvl6pPr>
    <a:lvl7pPr indent="861034" algn="ctr" defTabSz="366737">
      <a:defRPr sz="2250">
        <a:latin typeface="+mn-lt"/>
        <a:ea typeface="+mn-ea"/>
        <a:cs typeface="+mn-cs"/>
        <a:sym typeface="Helvetica Light"/>
      </a:defRPr>
    </a:lvl7pPr>
    <a:lvl8pPr indent="1004539" algn="ctr" defTabSz="366737">
      <a:defRPr sz="2250">
        <a:latin typeface="+mn-lt"/>
        <a:ea typeface="+mn-ea"/>
        <a:cs typeface="+mn-cs"/>
        <a:sym typeface="Helvetica Light"/>
      </a:defRPr>
    </a:lvl8pPr>
    <a:lvl9pPr indent="1148045" algn="ctr" defTabSz="366737">
      <a:defRPr sz="225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103"/>
    <a:srgbClr val="0E9647"/>
    <a:srgbClr val="04BCD5"/>
    <a:srgbClr val="EDEDED"/>
    <a:srgbClr val="194699"/>
    <a:srgbClr val="FDE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0272"/>
  </p:normalViewPr>
  <p:slideViewPr>
    <p:cSldViewPr snapToGrid="0" snapToObjects="1">
      <p:cViewPr varScale="1">
        <p:scale>
          <a:sx n="143" d="100"/>
          <a:sy n="143" d="100"/>
        </p:scale>
        <p:origin x="200" y="2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49E08-5597-3E45-8582-EEB58189C482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69502-A57F-A84E-93AF-100B756C6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02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51493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1pPr>
    <a:lvl2pPr indent="14350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2pPr>
    <a:lvl3pPr indent="28701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3pPr>
    <a:lvl4pPr indent="430517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4pPr>
    <a:lvl5pPr indent="57402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5pPr>
    <a:lvl6pPr indent="717528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6pPr>
    <a:lvl7pPr indent="861034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7pPr>
    <a:lvl8pPr indent="1004539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8pPr>
    <a:lvl9pPr indent="114804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638641" y="2302808"/>
            <a:ext cx="7889578" cy="1"/>
          </a:xfrm>
          <a:prstGeom prst="line">
            <a:avLst/>
          </a:prstGeom>
          <a:ln w="3175">
            <a:solidFill>
              <a:srgbClr val="91919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34" name="Shape 34"/>
          <p:cNvSpPr/>
          <p:nvPr/>
        </p:nvSpPr>
        <p:spPr>
          <a:xfrm>
            <a:off x="960162" y="2437733"/>
            <a:ext cx="1397819" cy="68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Produced</a:t>
            </a:r>
          </a:p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606508" y="3489276"/>
            <a:ext cx="3241478" cy="557188"/>
            <a:chOff x="0" y="0"/>
            <a:chExt cx="4610101" cy="1056592"/>
          </a:xfrm>
        </p:grpSpPr>
        <p:sp>
          <p:nvSpPr>
            <p:cNvPr id="35" name="Shape 35"/>
            <p:cNvSpPr/>
            <p:nvPr/>
          </p:nvSpPr>
          <p:spPr>
            <a:xfrm>
              <a:off x="0" y="0"/>
              <a:ext cx="4610101" cy="735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/>
              </a:pPr>
              <a:r>
                <a:rPr sz="975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Department of Computing &amp; Mathematics</a:t>
              </a:r>
            </a:p>
            <a:p>
              <a:pPr lvl="0" algn="l">
                <a:lnSpc>
                  <a:spcPct val="120000"/>
                </a:lnSpc>
                <a:defRPr sz="1800"/>
              </a:pPr>
              <a:r>
                <a:rPr sz="975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Waterford Institute of Technology</a:t>
              </a:r>
            </a:p>
          </p:txBody>
        </p:sp>
        <p:sp>
          <p:nvSpPr>
            <p:cNvPr id="36" name="Shape 36"/>
            <p:cNvSpPr/>
            <p:nvPr/>
          </p:nvSpPr>
          <p:spPr>
            <a:xfrm>
              <a:off x="0" y="754707"/>
              <a:ext cx="1361922" cy="301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120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  <a:hlinkClick r:id="rId2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75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hlinkClick r:id="rId2"/>
                </a:rPr>
                <a:t>http://www.wit.ie</a:t>
              </a:r>
            </a:p>
          </p:txBody>
        </p:sp>
      </p:grp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625078" y="1249041"/>
            <a:ext cx="7893844" cy="542479"/>
          </a:xfrm>
          <a:prstGeom prst="rect">
            <a:avLst/>
          </a:prstGeom>
        </p:spPr>
        <p:txBody>
          <a:bodyPr lIns="0" tIns="0" rIns="0" bIns="0" anchor="ctr"/>
          <a:lstStyle>
            <a:lvl1pPr defTabSz="366688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2620863" y="2498081"/>
            <a:ext cx="4063008" cy="1044773"/>
          </a:xfrm>
          <a:prstGeom prst="rect">
            <a:avLst/>
          </a:prstGeom>
        </p:spPr>
        <p:txBody>
          <a:bodyPr lIns="0" tIns="0" rIns="0" bIns="0"/>
          <a:lstStyle>
            <a:lvl1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42F35009-F845-1B4A-861B-AA2F12F000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8" y="4332786"/>
            <a:ext cx="3250575" cy="73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close up of a toy&#13;&#10;&#13;&#10;Description automatically generated">
            <a:extLst>
              <a:ext uri="{FF2B5EF4-FFF2-40B4-BE49-F238E27FC236}">
                <a16:creationId xmlns:a16="http://schemas.microsoft.com/office/drawing/2014/main" id="{86E5BA18-895F-6845-8431-5E9D0FB608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4300772"/>
            <a:ext cx="628034" cy="7724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401836" y="2504778"/>
            <a:ext cx="8344755" cy="68"/>
          </a:xfrm>
          <a:prstGeom prst="rect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401836" y="696516"/>
            <a:ext cx="8340328" cy="16743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66688">
              <a:defRPr sz="2400"/>
            </a:lvl1pPr>
          </a:lstStyle>
          <a:p>
            <a:pPr lvl="0">
              <a:defRPr sz="1800"/>
            </a:pPr>
            <a:r>
              <a:rPr sz="2400"/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401836" y="2645421"/>
            <a:ext cx="8340328" cy="5357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4348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286973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3046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57394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Five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FA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pPr lvl="0">
              <a:defRPr sz="1800"/>
            </a:pPr>
            <a:r>
              <a:rPr sz="2775" dirty="0"/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6553201" y="4875912"/>
            <a:ext cx="1905000" cy="283023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95886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Firebase Database</a:t>
            </a:r>
            <a:endParaRPr lang="en-IE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924686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>
            <a:spLocks noGrp="1"/>
          </p:cNvSpPr>
          <p:nvPr>
            <p:ph type="body" idx="1"/>
          </p:nvPr>
        </p:nvSpPr>
        <p:spPr>
          <a:xfrm>
            <a:off x="625078" y="468808"/>
            <a:ext cx="7884914" cy="41991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723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FA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5536" y="0"/>
            <a:ext cx="7772401" cy="761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 anchor="b"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7772401" cy="429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/>
          <a:lstStyle/>
          <a:p>
            <a:pPr lvl="0">
              <a:defRPr sz="1800"/>
            </a:pPr>
            <a:r>
              <a:rPr sz="2400" dirty="0"/>
              <a:t>Body Level One</a:t>
            </a:r>
          </a:p>
          <a:p>
            <a:pPr lvl="1">
              <a:defRPr sz="1800"/>
            </a:pPr>
            <a:r>
              <a:rPr sz="2400" dirty="0"/>
              <a:t>Body Level Two</a:t>
            </a:r>
          </a:p>
          <a:p>
            <a:pPr lvl="2">
              <a:defRPr sz="1800"/>
            </a:pPr>
            <a:r>
              <a:rPr sz="2400" dirty="0"/>
              <a:t>Body Level Three</a:t>
            </a:r>
          </a:p>
          <a:p>
            <a:pPr lvl="3">
              <a:defRPr sz="1800"/>
            </a:pPr>
            <a:r>
              <a:rPr sz="2400" dirty="0"/>
              <a:t>Body Level Four</a:t>
            </a:r>
          </a:p>
          <a:p>
            <a:pPr lvl="4">
              <a:defRPr sz="1800"/>
            </a:pPr>
            <a:r>
              <a:rPr sz="2400"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1" y="4870113"/>
            <a:ext cx="1905000" cy="283023"/>
          </a:xfrm>
          <a:prstGeom prst="rect">
            <a:avLst/>
          </a:prstGeom>
          <a:ln w="12700">
            <a:miter lim="400000"/>
          </a:ln>
        </p:spPr>
        <p:txBody>
          <a:bodyPr lIns="54418" tIns="54418" rIns="54418" bIns="54418" anchor="b">
            <a:spAutoFit/>
          </a:bodyPr>
          <a:lstStyle>
            <a:lvl1pPr algn="r" defTabSz="573946">
              <a:defRPr sz="1125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hape 5"/>
          <p:cNvSpPr/>
          <p:nvPr/>
        </p:nvSpPr>
        <p:spPr>
          <a:xfrm>
            <a:off x="467545" y="789552"/>
            <a:ext cx="7128792" cy="1"/>
          </a:xfrm>
          <a:prstGeom prst="line">
            <a:avLst/>
          </a:prstGeom>
          <a:ln w="12700">
            <a:solidFill>
              <a:srgbClr val="94BBE7"/>
            </a:solidFill>
          </a:ln>
          <a:effectLst>
            <a:outerShdw blurRad="101600" dist="12700" dir="2700000" rotWithShape="0">
              <a:srgbClr val="003D62">
                <a:alpha val="20000"/>
              </a:srgbClr>
            </a:outerShdw>
          </a:effectLst>
        </p:spPr>
        <p:txBody>
          <a:bodyPr lIns="40814" tIns="40814" rIns="40814" bIns="40814"/>
          <a:lstStyle/>
          <a:p>
            <a:pPr lvl="0" algn="l" defTabSz="286973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0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88982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Firebase Database</a:t>
            </a:r>
            <a:endParaRPr lang="en-I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68A579-84BA-F04C-8519-78595B3C4A4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736" y="111367"/>
            <a:ext cx="469456" cy="46945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</p:sldLayoutIdLst>
  <p:transition spd="med"/>
  <p:hf hdr="0" dt="0"/>
  <p:txStyles>
    <p:titleStyle>
      <a:lvl1pPr>
        <a:defRPr sz="2775">
          <a:latin typeface="Helvetica Neue Light"/>
          <a:ea typeface="Helvetica Neue Light"/>
          <a:cs typeface="Helvetica Neue Light"/>
          <a:sym typeface="Helvetica Neue Light"/>
        </a:defRPr>
      </a:lvl1pPr>
      <a:lvl2pPr>
        <a:defRPr sz="2775">
          <a:latin typeface="Helvetica Neue Light"/>
          <a:ea typeface="Helvetica Neue Light"/>
          <a:cs typeface="Helvetica Neue Light"/>
          <a:sym typeface="Helvetica Neue Light"/>
        </a:defRPr>
      </a:lvl2pPr>
      <a:lvl3pPr>
        <a:defRPr sz="2775">
          <a:latin typeface="Helvetica Neue Light"/>
          <a:ea typeface="Helvetica Neue Light"/>
          <a:cs typeface="Helvetica Neue Light"/>
          <a:sym typeface="Helvetica Neue Light"/>
        </a:defRPr>
      </a:lvl3pPr>
      <a:lvl4pPr>
        <a:defRPr sz="2775">
          <a:latin typeface="Helvetica Neue Light"/>
          <a:ea typeface="Helvetica Neue Light"/>
          <a:cs typeface="Helvetica Neue Light"/>
          <a:sym typeface="Helvetica Neue Light"/>
        </a:defRPr>
      </a:lvl4pPr>
      <a:lvl5pPr>
        <a:defRPr sz="2775">
          <a:latin typeface="Helvetica Neue Light"/>
          <a:ea typeface="Helvetica Neue Light"/>
          <a:cs typeface="Helvetica Neue Light"/>
          <a:sym typeface="Helvetica Neue Light"/>
        </a:defRPr>
      </a:lvl5pPr>
      <a:lvl6pPr indent="286973">
        <a:defRPr sz="2775">
          <a:latin typeface="Helvetica Neue Light"/>
          <a:ea typeface="Helvetica Neue Light"/>
          <a:cs typeface="Helvetica Neue Light"/>
          <a:sym typeface="Helvetica Neue Light"/>
        </a:defRPr>
      </a:lvl6pPr>
      <a:lvl7pPr indent="573946">
        <a:defRPr sz="2775">
          <a:latin typeface="Helvetica Neue Light"/>
          <a:ea typeface="Helvetica Neue Light"/>
          <a:cs typeface="Helvetica Neue Light"/>
          <a:sym typeface="Helvetica Neue Light"/>
        </a:defRPr>
      </a:lvl7pPr>
      <a:lvl8pPr indent="860919">
        <a:defRPr sz="2775">
          <a:latin typeface="Helvetica Neue Light"/>
          <a:ea typeface="Helvetica Neue Light"/>
          <a:cs typeface="Helvetica Neue Light"/>
          <a:sym typeface="Helvetica Neue Light"/>
        </a:defRPr>
      </a:lvl8pPr>
      <a:lvl9pPr indent="1147892">
        <a:defRPr sz="2775"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292097" indent="-292097">
        <a:spcBef>
          <a:spcPts val="377"/>
        </a:spcBef>
        <a:buClr>
          <a:schemeClr val="accent2"/>
        </a:buClr>
        <a:buSzPct val="100000"/>
        <a:buFont typeface="Wingdings" pitchFamily="2" charset="2"/>
        <a:buChar char="q"/>
        <a:defRPr sz="2400">
          <a:latin typeface="Helvetica Neue Light"/>
          <a:ea typeface="Helvetica Neue Light"/>
          <a:cs typeface="Helvetica Neue Light"/>
          <a:sym typeface="Helvetica Neue Light"/>
        </a:defRPr>
      </a:lvl1pPr>
      <a:lvl2pPr marL="570956" indent="-283984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2pPr>
      <a:lvl3pPr marL="846570" indent="-272624">
        <a:spcBef>
          <a:spcPts val="377"/>
        </a:spcBef>
        <a:buClr>
          <a:srgbClr val="008000"/>
        </a:buClr>
        <a:buSzPct val="95000"/>
        <a:buFont typeface="Wingdings"/>
        <a:buChar char="⬥"/>
        <a:defRPr sz="2400">
          <a:latin typeface="Helvetica Neue Light"/>
          <a:ea typeface="Helvetica Neue Light"/>
          <a:cs typeface="Helvetica Neue Light"/>
          <a:sym typeface="Helvetica Neue Light"/>
        </a:defRPr>
      </a:lvl3pPr>
      <a:lvl4pPr marL="1163835" indent="-302916">
        <a:spcBef>
          <a:spcPts val="377"/>
        </a:spcBef>
        <a:buClr>
          <a:srgbClr val="008000"/>
        </a:buClr>
        <a:buSzPct val="65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4pPr>
      <a:lvl5pPr marL="1450808" indent="-302916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5pPr>
      <a:lvl6pPr marL="1737781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6pPr>
      <a:lvl7pPr marL="2024754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7pPr>
      <a:lvl8pPr marL="2311727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8pPr>
      <a:lvl9pPr marL="2598700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1pPr>
      <a:lvl2pPr indent="286973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2pPr>
      <a:lvl3pPr indent="573946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3pPr>
      <a:lvl4pPr indent="860919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4pPr>
      <a:lvl5pPr indent="1147892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5pPr>
      <a:lvl6pPr indent="1434865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6pPr>
      <a:lvl7pPr indent="1721838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7pPr>
      <a:lvl8pPr indent="2008811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8pPr>
      <a:lvl9pPr indent="2295784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drohan@wit.i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" TargetMode="External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github.com/firebase/quickstart-android" TargetMode="External"/><Relationship Id="rId4" Type="http://schemas.openxmlformats.org/officeDocument/2006/relationships/hyperlink" Target="https://firebase.google.com/docs/database/android/start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626106" y="1645425"/>
            <a:ext cx="7891789" cy="542479"/>
          </a:xfrm>
          <a:prstGeom prst="rect">
            <a:avLst/>
          </a:prstGeom>
        </p:spPr>
        <p:txBody>
          <a:bodyPr/>
          <a:lstStyle>
            <a:lvl1pPr defTabSz="830862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lang="ga-IE" sz="2400" dirty="0"/>
              <a:t>Mobile Application </a:t>
            </a:r>
            <a:r>
              <a:rPr sz="2400" dirty="0"/>
              <a:t>Development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621372" y="2531567"/>
            <a:ext cx="4061950" cy="1044773"/>
          </a:xfrm>
          <a:prstGeom prst="rect">
            <a:avLst/>
          </a:prstGeom>
        </p:spPr>
        <p:txBody>
          <a:bodyPr/>
          <a:lstStyle/>
          <a:p>
            <a:pPr defTabSz="521511"/>
            <a:r>
              <a:rPr dirty="0"/>
              <a:t>David Drohan (</a:t>
            </a:r>
            <a:r>
              <a:rPr dirty="0">
                <a:solidFill>
                  <a:srgbClr val="006699"/>
                </a:solidFill>
                <a:uFill>
                  <a:solidFill>
                    <a:srgbClr val="006699"/>
                  </a:solidFill>
                </a:uFill>
                <a:hlinkClick r:id="rId2"/>
              </a:rPr>
              <a:t>ddrohan@wit.ie</a:t>
            </a:r>
            <a:r>
              <a:rPr dirty="0"/>
              <a:t>)</a:t>
            </a:r>
            <a:endParaRPr lang="en-IE" dirty="0"/>
          </a:p>
          <a:p>
            <a:pPr defTabSz="521511"/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1A30EB-69EF-F74B-8B1B-CFF73789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5731" y="860019"/>
            <a:ext cx="3735471" cy="3917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2. Setup Firebase in your App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10</a:t>
            </a:fld>
            <a:endParaRPr lang="uk-UA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ADF139-46B0-8742-8EEB-42A1FE7761C9}"/>
              </a:ext>
            </a:extLst>
          </p:cNvPr>
          <p:cNvSpPr/>
          <p:nvPr/>
        </p:nvSpPr>
        <p:spPr>
          <a:xfrm>
            <a:off x="1971102" y="2111661"/>
            <a:ext cx="2687987" cy="345796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435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1A30EB-69EF-F74B-8B1B-CFF73789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8030" y="825255"/>
            <a:ext cx="4197531" cy="4007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2. Setup Firebase in your App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11</a:t>
            </a:fld>
            <a:endParaRPr lang="uk-UA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ADF139-46B0-8742-8EEB-42A1FE7761C9}"/>
              </a:ext>
            </a:extLst>
          </p:cNvPr>
          <p:cNvSpPr/>
          <p:nvPr/>
        </p:nvSpPr>
        <p:spPr>
          <a:xfrm>
            <a:off x="2826024" y="2630550"/>
            <a:ext cx="3149537" cy="396599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6748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1A30EB-69EF-F74B-8B1B-CFF73789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0994" y="825255"/>
            <a:ext cx="2965320" cy="4007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2. Setup Firebase in your App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12</a:t>
            </a:fld>
            <a:endParaRPr lang="uk-UA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ADF139-46B0-8742-8EEB-42A1FE7761C9}"/>
              </a:ext>
            </a:extLst>
          </p:cNvPr>
          <p:cNvSpPr/>
          <p:nvPr/>
        </p:nvSpPr>
        <p:spPr>
          <a:xfrm>
            <a:off x="2609286" y="2397643"/>
            <a:ext cx="3361207" cy="614499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7003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1A30EB-69EF-F74B-8B1B-CFF73789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0673" y="825255"/>
            <a:ext cx="2905212" cy="4007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2. Setup Firebase in your App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13</a:t>
            </a:fld>
            <a:endParaRPr lang="uk-UA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ADF139-46B0-8742-8EEB-42A1FE7761C9}"/>
              </a:ext>
            </a:extLst>
          </p:cNvPr>
          <p:cNvSpPr/>
          <p:nvPr/>
        </p:nvSpPr>
        <p:spPr>
          <a:xfrm>
            <a:off x="2543031" y="2264500"/>
            <a:ext cx="3361207" cy="614499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1981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1A30EB-69EF-F74B-8B1B-CFF73789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5191" y="1113007"/>
            <a:ext cx="4445240" cy="2060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2. Setup Firebase in your App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14</a:t>
            </a:fld>
            <a:endParaRPr lang="uk-UA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ADF139-46B0-8742-8EEB-42A1FE7761C9}"/>
              </a:ext>
            </a:extLst>
          </p:cNvPr>
          <p:cNvSpPr/>
          <p:nvPr/>
        </p:nvSpPr>
        <p:spPr>
          <a:xfrm>
            <a:off x="2977118" y="1113007"/>
            <a:ext cx="2905409" cy="241102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9631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1A30EB-69EF-F74B-8B1B-CFF73789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5191" y="1437248"/>
            <a:ext cx="4445240" cy="14120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2. Setup Firebase in your App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15</a:t>
            </a:fld>
            <a:endParaRPr lang="uk-UA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ADF139-46B0-8742-8EEB-42A1FE7761C9}"/>
              </a:ext>
            </a:extLst>
          </p:cNvPr>
          <p:cNvSpPr/>
          <p:nvPr/>
        </p:nvSpPr>
        <p:spPr>
          <a:xfrm>
            <a:off x="1892388" y="2251524"/>
            <a:ext cx="3441612" cy="761814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2492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C290C-5A7E-C24A-ACFD-485D6E894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0977" y="2114601"/>
            <a:ext cx="6201517" cy="941699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https://</a:t>
            </a:r>
            <a:r>
              <a:rPr lang="en-IE" dirty="0" err="1"/>
              <a:t>github.com</a:t>
            </a:r>
            <a:r>
              <a:rPr lang="en-IE" dirty="0"/>
              <a:t>/firebase/</a:t>
            </a:r>
            <a:r>
              <a:rPr lang="en-IE" dirty="0" err="1"/>
              <a:t>quickstart</a:t>
            </a:r>
            <a:r>
              <a:rPr lang="en-IE" dirty="0"/>
              <a:t>-android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24D8F-D460-0A4B-BDCC-1D32C05A0C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16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DED9F-6355-5142-8442-AEC45948D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FE8F47-B113-8D4E-AFA6-B6023C54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3. Introduce Access Flow</a:t>
            </a:r>
          </a:p>
        </p:txBody>
      </p:sp>
    </p:spTree>
    <p:extLst>
      <p:ext uri="{BB962C8B-B14F-4D97-AF65-F5344CB8AC3E}">
        <p14:creationId xmlns:p14="http://schemas.microsoft.com/office/powerpoint/2010/main" val="154782007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24D8F-D460-0A4B-BDCC-1D32C05A0C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17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DED9F-6355-5142-8442-AEC45948D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FE8F47-B113-8D4E-AFA6-B6023C54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3. Introduce Access Flow – Write Basic Data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C2EC98-E5B5-3343-9899-007D78D5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1671"/>
            <a:ext cx="9144000" cy="367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903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24D8F-D460-0A4B-BDCC-1D32C05A0C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18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DED9F-6355-5142-8442-AEC45948D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FE8F47-B113-8D4E-AFA6-B6023C54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3. Introduce Access Flow – Read Basic Data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1BC290-0859-9D42-BDA0-195F4FB55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24" y="811093"/>
            <a:ext cx="7764413" cy="420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8955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24D8F-D460-0A4B-BDCC-1D32C05A0C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19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DED9F-6355-5142-8442-AEC45948D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FE8F47-B113-8D4E-AFA6-B6023C54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3. Introduce Access Flow – Write Complex Data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965F46-F658-5143-8C89-3CCB438C6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17600"/>
            <a:ext cx="8382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2307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4117215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81" name="Shape 81"/>
          <p:cNvSpPr/>
          <p:nvPr/>
        </p:nvSpPr>
        <p:spPr>
          <a:xfrm>
            <a:off x="8186846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000" dirty="0"/>
            </a:br>
            <a:r>
              <a:rPr lang="en-US" sz="3000" dirty="0"/>
              <a:t>Firebase Database</a:t>
            </a:r>
            <a:br>
              <a:rPr lang="en-US" sz="3000" dirty="0"/>
            </a:br>
            <a:r>
              <a:rPr lang="en-US" sz="3000" dirty="0"/>
              <a:t>Setup &amp; Usage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45AA8-5FBB-F747-8444-4764D0399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78" y="696516"/>
            <a:ext cx="3529043" cy="35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690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24D8F-D460-0A4B-BDCC-1D32C05A0C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20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DED9F-6355-5142-8442-AEC45948D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FE8F47-B113-8D4E-AFA6-B6023C54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3. Introduce Access Flow – Write Complex Data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6F8EC0-33D3-B04C-95FD-4357878C3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411"/>
            <a:ext cx="9144000" cy="3384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C7E14A-726E-754F-BEF5-67650E539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4382227"/>
            <a:ext cx="3785721" cy="33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9774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24D8F-D460-0A4B-BDCC-1D32C05A0C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21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DED9F-6355-5142-8442-AEC45948D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FE8F47-B113-8D4E-AFA6-B6023C54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3. Introduce Access Flow – Write Complex Data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7F2412-CF0A-6149-AB6B-17EAC1EA5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928"/>
            <a:ext cx="9144000" cy="387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2448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24D8F-D460-0A4B-BDCC-1D32C05A0C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22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DED9F-6355-5142-8442-AEC45948D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FE8F47-B113-8D4E-AFA6-B6023C54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3. Introduce Access Flow – Read Complex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B2D1DE-8058-8B44-B13D-FFDC40B1E9E8}"/>
              </a:ext>
            </a:extLst>
          </p:cNvPr>
          <p:cNvSpPr/>
          <p:nvPr/>
        </p:nvSpPr>
        <p:spPr>
          <a:xfrm>
            <a:off x="116537" y="842499"/>
            <a:ext cx="85254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400" dirty="0">
                <a:solidFill>
                  <a:srgbClr val="20212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following example demonstrates a social blogging application retrieving the details of a ‘post’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1BE765-9E64-ED43-A0FD-540DA7A83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6" y="1177171"/>
            <a:ext cx="7093088" cy="361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7038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24D8F-D460-0A4B-BDCC-1D32C05A0C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23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DED9F-6355-5142-8442-AEC45948D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FE8F47-B113-8D4E-AFA6-B6023C54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3. Introduce Access Flow – Read &amp; Write Lists</a:t>
            </a: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971BEFB3-D97A-3A45-951D-6F7BFC093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24" y="870160"/>
            <a:ext cx="5706916" cy="389740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7B95504-422A-F440-9CC1-CA115A4FBDB1}"/>
              </a:ext>
            </a:extLst>
          </p:cNvPr>
          <p:cNvSpPr txBox="1">
            <a:spLocks/>
          </p:cNvSpPr>
          <p:nvPr/>
        </p:nvSpPr>
        <p:spPr>
          <a:xfrm>
            <a:off x="6262195" y="1256964"/>
            <a:ext cx="2487011" cy="836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0814" tIns="40814" rIns="40814" bIns="40814"/>
          <a:lstStyle>
            <a:lvl1pPr marL="389463" indent="-389463">
              <a:spcBef>
                <a:spcPts val="502"/>
              </a:spcBef>
              <a:buClr>
                <a:srgbClr val="008000"/>
              </a:buClr>
              <a:buSzPct val="100000"/>
              <a:buFont typeface="Wingdings"/>
              <a:buChar char="❑"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761275" indent="-378645">
              <a:spcBef>
                <a:spcPts val="502"/>
              </a:spcBef>
              <a:buClr>
                <a:srgbClr val="008000"/>
              </a:buClr>
              <a:buSzPct val="60000"/>
              <a:buFont typeface="Wingdings"/>
              <a:buChar char="■"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128760" indent="-363498">
              <a:spcBef>
                <a:spcPts val="502"/>
              </a:spcBef>
              <a:buClr>
                <a:srgbClr val="008000"/>
              </a:buClr>
              <a:buSzPct val="95000"/>
              <a:buFont typeface="Wingdings"/>
              <a:buChar char="⬥"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551780" indent="-403888">
              <a:spcBef>
                <a:spcPts val="502"/>
              </a:spcBef>
              <a:buClr>
                <a:srgbClr val="008000"/>
              </a:buClr>
              <a:buSzPct val="65000"/>
              <a:buFont typeface="Wingdings"/>
              <a:buChar char="■"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934411" indent="-403888">
              <a:spcBef>
                <a:spcPts val="502"/>
              </a:spcBef>
              <a:buClr>
                <a:srgbClr val="008000"/>
              </a:buClr>
              <a:buSzPct val="60000"/>
              <a:buFont typeface="Wingdings"/>
              <a:buChar char="■"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317041" indent="-403888">
              <a:spcBef>
                <a:spcPts val="502"/>
              </a:spcBef>
              <a:buClr>
                <a:srgbClr val="006699"/>
              </a:buClr>
              <a:buSzPct val="60000"/>
              <a:buFont typeface="Wingdings"/>
              <a:buChar char="■"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2699672" indent="-403888">
              <a:spcBef>
                <a:spcPts val="502"/>
              </a:spcBef>
              <a:buClr>
                <a:srgbClr val="006699"/>
              </a:buClr>
              <a:buSzPct val="60000"/>
              <a:buFont typeface="Wingdings"/>
              <a:buChar char="■"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082303" indent="-403888">
              <a:spcBef>
                <a:spcPts val="502"/>
              </a:spcBef>
              <a:buClr>
                <a:srgbClr val="006699"/>
              </a:buClr>
              <a:buSzPct val="60000"/>
              <a:buFont typeface="Wingdings"/>
              <a:buChar char="■"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3464933" indent="-403888">
              <a:spcBef>
                <a:spcPts val="502"/>
              </a:spcBef>
              <a:buClr>
                <a:srgbClr val="006699"/>
              </a:buClr>
              <a:buSzPct val="60000"/>
              <a:buFont typeface="Wingdings"/>
              <a:buChar char="■"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>
              <a:buNone/>
            </a:pPr>
            <a:r>
              <a:rPr lang="en-US" sz="1800" dirty="0"/>
              <a:t>Firebase takes care of the Key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C4B3FF-1877-2F46-B7DF-5168A181A029}"/>
              </a:ext>
            </a:extLst>
          </p:cNvPr>
          <p:cNvCxnSpPr>
            <a:cxnSpLocks/>
          </p:cNvCxnSpPr>
          <p:nvPr/>
        </p:nvCxnSpPr>
        <p:spPr>
          <a:xfrm flipH="1">
            <a:off x="5109882" y="1479176"/>
            <a:ext cx="1228165" cy="31376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0698220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20F6D3-C068-2B49-835F-BB64055E8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94" y="839806"/>
            <a:ext cx="6247638" cy="3978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24D8F-D460-0A4B-BDCC-1D32C05A0C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24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DED9F-6355-5142-8442-AEC45948D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FE8F47-B113-8D4E-AFA6-B6023C54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3. Introduce Access Flow – Read &amp; Write Lists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7B95504-422A-F440-9CC1-CA115A4FBDB1}"/>
              </a:ext>
            </a:extLst>
          </p:cNvPr>
          <p:cNvSpPr txBox="1">
            <a:spLocks/>
          </p:cNvSpPr>
          <p:nvPr/>
        </p:nvSpPr>
        <p:spPr>
          <a:xfrm>
            <a:off x="6262195" y="952164"/>
            <a:ext cx="2487011" cy="836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0814" tIns="40814" rIns="40814" bIns="40814"/>
          <a:lstStyle>
            <a:lvl1pPr marL="389463" indent="-389463">
              <a:spcBef>
                <a:spcPts val="502"/>
              </a:spcBef>
              <a:buClr>
                <a:srgbClr val="008000"/>
              </a:buClr>
              <a:buSzPct val="100000"/>
              <a:buFont typeface="Wingdings"/>
              <a:buChar char="❑"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761275" indent="-378645">
              <a:spcBef>
                <a:spcPts val="502"/>
              </a:spcBef>
              <a:buClr>
                <a:srgbClr val="008000"/>
              </a:buClr>
              <a:buSzPct val="60000"/>
              <a:buFont typeface="Wingdings"/>
              <a:buChar char="■"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128760" indent="-363498">
              <a:spcBef>
                <a:spcPts val="502"/>
              </a:spcBef>
              <a:buClr>
                <a:srgbClr val="008000"/>
              </a:buClr>
              <a:buSzPct val="95000"/>
              <a:buFont typeface="Wingdings"/>
              <a:buChar char="⬥"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551780" indent="-403888">
              <a:spcBef>
                <a:spcPts val="502"/>
              </a:spcBef>
              <a:buClr>
                <a:srgbClr val="008000"/>
              </a:buClr>
              <a:buSzPct val="65000"/>
              <a:buFont typeface="Wingdings"/>
              <a:buChar char="■"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934411" indent="-403888">
              <a:spcBef>
                <a:spcPts val="502"/>
              </a:spcBef>
              <a:buClr>
                <a:srgbClr val="008000"/>
              </a:buClr>
              <a:buSzPct val="60000"/>
              <a:buFont typeface="Wingdings"/>
              <a:buChar char="■"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317041" indent="-403888">
              <a:spcBef>
                <a:spcPts val="502"/>
              </a:spcBef>
              <a:buClr>
                <a:srgbClr val="006699"/>
              </a:buClr>
              <a:buSzPct val="60000"/>
              <a:buFont typeface="Wingdings"/>
              <a:buChar char="■"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2699672" indent="-403888">
              <a:spcBef>
                <a:spcPts val="502"/>
              </a:spcBef>
              <a:buClr>
                <a:srgbClr val="006699"/>
              </a:buClr>
              <a:buSzPct val="60000"/>
              <a:buFont typeface="Wingdings"/>
              <a:buChar char="■"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082303" indent="-403888">
              <a:spcBef>
                <a:spcPts val="502"/>
              </a:spcBef>
              <a:buClr>
                <a:srgbClr val="006699"/>
              </a:buClr>
              <a:buSzPct val="60000"/>
              <a:buFont typeface="Wingdings"/>
              <a:buChar char="■"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3464933" indent="-403888">
              <a:spcBef>
                <a:spcPts val="502"/>
              </a:spcBef>
              <a:buClr>
                <a:srgbClr val="006699"/>
              </a:buClr>
              <a:buSzPct val="60000"/>
              <a:buFont typeface="Wingdings"/>
              <a:buChar char="■"/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>
              <a:buNone/>
            </a:pPr>
            <a:r>
              <a:rPr lang="en-US" sz="1800" dirty="0"/>
              <a:t>Triggered whenever list ”user-posts” changes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C4B3FF-1877-2F46-B7DF-5168A181A029}"/>
              </a:ext>
            </a:extLst>
          </p:cNvPr>
          <p:cNvCxnSpPr>
            <a:cxnSpLocks/>
          </p:cNvCxnSpPr>
          <p:nvPr/>
        </p:nvCxnSpPr>
        <p:spPr>
          <a:xfrm flipH="1">
            <a:off x="5925672" y="1648750"/>
            <a:ext cx="1066799" cy="889336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4513663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24D8F-D460-0A4B-BDCC-1D32C05A0C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25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DED9F-6355-5142-8442-AEC45948D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FE8F47-B113-8D4E-AFA6-B6023C54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Listening for Child Events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C6C56C-D014-764A-8681-AFB1BD23BB42}"/>
              </a:ext>
            </a:extLst>
          </p:cNvPr>
          <p:cNvSpPr/>
          <p:nvPr/>
        </p:nvSpPr>
        <p:spPr>
          <a:xfrm>
            <a:off x="331694" y="834734"/>
            <a:ext cx="8812306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Clr>
                <a:srgbClr val="0E9647"/>
              </a:buClr>
              <a:buFont typeface="Wingdings" pitchFamily="2" charset="2"/>
              <a:buChar char="q"/>
            </a:pPr>
            <a:r>
              <a:rPr lang="en-IE" dirty="0">
                <a:solidFill>
                  <a:srgbClr val="202124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When working with lists, your application should listen for child events rather than the value events used for single objects</a:t>
            </a:r>
          </a:p>
          <a:p>
            <a:pPr marL="342900" indent="-342900" algn="l">
              <a:buClr>
                <a:srgbClr val="0E9647"/>
              </a:buClr>
              <a:buFont typeface="Wingdings" pitchFamily="2" charset="2"/>
              <a:buChar char="q"/>
            </a:pPr>
            <a:r>
              <a:rPr lang="en-IE" dirty="0">
                <a:solidFill>
                  <a:srgbClr val="202124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Child events are triggered in response to specific operations that happen to the children of a node from an operation such as a new child added through the </a:t>
            </a:r>
            <a:r>
              <a:rPr lang="en-IE" b="1" dirty="0">
                <a:solidFill>
                  <a:srgbClr val="202124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push()</a:t>
            </a:r>
            <a:r>
              <a:rPr lang="en-IE" dirty="0">
                <a:solidFill>
                  <a:srgbClr val="202124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method or a child being updated through the </a:t>
            </a:r>
            <a:r>
              <a:rPr lang="en-IE" b="1" dirty="0" err="1">
                <a:solidFill>
                  <a:srgbClr val="202124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updateChildren</a:t>
            </a:r>
            <a:r>
              <a:rPr lang="en-IE" b="1" dirty="0">
                <a:solidFill>
                  <a:srgbClr val="202124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()</a:t>
            </a:r>
            <a:r>
              <a:rPr lang="en-IE" dirty="0">
                <a:solidFill>
                  <a:srgbClr val="202124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method </a:t>
            </a:r>
          </a:p>
          <a:p>
            <a:pPr marL="342900" indent="-342900" algn="l">
              <a:buClr>
                <a:srgbClr val="0E9647"/>
              </a:buClr>
              <a:buFont typeface="Wingdings" pitchFamily="2" charset="2"/>
              <a:buChar char="q"/>
            </a:pPr>
            <a:r>
              <a:rPr lang="en-IE" dirty="0">
                <a:solidFill>
                  <a:srgbClr val="202124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Each of these together can be useful for listening to changes to a specific node in a database</a:t>
            </a:r>
          </a:p>
          <a:p>
            <a:pPr marL="342900" indent="-342900" algn="l">
              <a:buClr>
                <a:srgbClr val="0E9647"/>
              </a:buClr>
              <a:buFont typeface="Wingdings" pitchFamily="2" charset="2"/>
              <a:buChar char="q"/>
            </a:pPr>
            <a:r>
              <a:rPr lang="en-IE" dirty="0">
                <a:solidFill>
                  <a:srgbClr val="202124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In order to listen for child events on </a:t>
            </a:r>
            <a:r>
              <a:rPr lang="en-IE" b="1" dirty="0" err="1">
                <a:solidFill>
                  <a:srgbClr val="202124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DatabaseReference</a:t>
            </a:r>
            <a:r>
              <a:rPr lang="en-IE" dirty="0">
                <a:solidFill>
                  <a:srgbClr val="202124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, attach a </a:t>
            </a:r>
            <a:r>
              <a:rPr lang="en-IE" b="1" dirty="0" err="1">
                <a:solidFill>
                  <a:srgbClr val="202124"/>
                </a:solidFill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rPr>
              <a:t>ChildEventListener</a:t>
            </a:r>
            <a:r>
              <a:rPr lang="en-IE" dirty="0">
                <a:solidFill>
                  <a:srgbClr val="202124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endParaRPr lang="en-IE" b="0" i="0" u="none" strike="noStrike" dirty="0">
              <a:solidFill>
                <a:srgbClr val="202124"/>
              </a:solidFill>
              <a:effectLst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05975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24D8F-D460-0A4B-BDCC-1D32C05A0C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26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DED9F-6355-5142-8442-AEC45948D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FE8F47-B113-8D4E-AFA6-B6023C54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Listening for Child Events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C12C2C-F3A5-3E4C-9CC4-DB1702184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588"/>
            <a:ext cx="9144000" cy="402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9040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24D8F-D460-0A4B-BDCC-1D32C05A0C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27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DED9F-6355-5142-8442-AEC45948D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FE8F47-B113-8D4E-AFA6-B6023C54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2" y="277905"/>
            <a:ext cx="1501513" cy="137141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Viewing </a:t>
            </a:r>
            <a:br>
              <a:rPr lang="en-US" dirty="0">
                <a:solidFill>
                  <a:srgbClr val="008000"/>
                </a:solidFill>
              </a:rPr>
            </a:br>
            <a:r>
              <a:rPr lang="en-US" dirty="0">
                <a:solidFill>
                  <a:srgbClr val="008000"/>
                </a:solidFill>
              </a:rPr>
              <a:t>Your </a:t>
            </a:r>
            <a:br>
              <a:rPr lang="en-US" dirty="0">
                <a:solidFill>
                  <a:srgbClr val="008000"/>
                </a:solidFill>
              </a:rPr>
            </a:br>
            <a:r>
              <a:rPr lang="en-US" dirty="0">
                <a:solidFill>
                  <a:srgbClr val="008000"/>
                </a:solidFill>
              </a:rPr>
              <a:t>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493428-4E69-E746-A100-4E24E87FC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1413" y="-116545"/>
            <a:ext cx="74451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3219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24D8F-D460-0A4B-BDCC-1D32C05A0C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28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DED9F-6355-5142-8442-AEC45948D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FE8F47-B113-8D4E-AFA6-B6023C54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2" y="277905"/>
            <a:ext cx="1501513" cy="137141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Viewing </a:t>
            </a:r>
            <a:br>
              <a:rPr lang="en-US" dirty="0">
                <a:solidFill>
                  <a:srgbClr val="008000"/>
                </a:solidFill>
              </a:rPr>
            </a:br>
            <a:r>
              <a:rPr lang="en-US" dirty="0">
                <a:solidFill>
                  <a:srgbClr val="008000"/>
                </a:solidFill>
              </a:rPr>
              <a:t>Your </a:t>
            </a:r>
            <a:br>
              <a:rPr lang="en-US" dirty="0">
                <a:solidFill>
                  <a:srgbClr val="008000"/>
                </a:solidFill>
              </a:rPr>
            </a:br>
            <a:r>
              <a:rPr lang="en-US" dirty="0">
                <a:solidFill>
                  <a:srgbClr val="008000"/>
                </a:solidFill>
              </a:rPr>
              <a:t>Data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9493428-4E69-E746-A100-4E24E87FC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413" y="-116545"/>
            <a:ext cx="74451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6026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24D8F-D460-0A4B-BDCC-1D32C05A0C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29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DED9F-6355-5142-8442-AEC45948D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FE8F47-B113-8D4E-AFA6-B6023C54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2" y="277905"/>
            <a:ext cx="1501513" cy="137141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Viewing </a:t>
            </a:r>
            <a:br>
              <a:rPr lang="en-US" dirty="0">
                <a:solidFill>
                  <a:srgbClr val="008000"/>
                </a:solidFill>
              </a:rPr>
            </a:br>
            <a:r>
              <a:rPr lang="en-US" dirty="0">
                <a:solidFill>
                  <a:srgbClr val="008000"/>
                </a:solidFill>
              </a:rPr>
              <a:t>Your </a:t>
            </a:r>
            <a:br>
              <a:rPr lang="en-US" dirty="0">
                <a:solidFill>
                  <a:srgbClr val="008000"/>
                </a:solidFill>
              </a:rPr>
            </a:br>
            <a:r>
              <a:rPr lang="en-US" dirty="0">
                <a:solidFill>
                  <a:srgbClr val="008000"/>
                </a:solidFill>
              </a:rPr>
              <a:t>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493428-4E69-E746-A100-4E24E87FC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1413" y="-116545"/>
            <a:ext cx="74451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6144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E99904-2AF5-8044-BAA1-7B8DBEECC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247" y="634203"/>
            <a:ext cx="6561705" cy="4533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1. Create your Firebase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3</a:t>
            </a:fld>
            <a:endParaRPr lang="uk-UA" dirty="0"/>
          </a:p>
        </p:txBody>
      </p:sp>
      <p:sp>
        <p:nvSpPr>
          <p:cNvPr id="8" name="Rounded Rectangle 7"/>
          <p:cNvSpPr/>
          <p:nvPr/>
        </p:nvSpPr>
        <p:spPr>
          <a:xfrm>
            <a:off x="1119615" y="1669713"/>
            <a:ext cx="869012" cy="1257514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2909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24D8F-D460-0A4B-BDCC-1D32C05A0C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30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DED9F-6355-5142-8442-AEC45948D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FE8F47-B113-8D4E-AFA6-B6023C54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2" y="277905"/>
            <a:ext cx="1501513" cy="137141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Viewing </a:t>
            </a:r>
            <a:br>
              <a:rPr lang="en-US" dirty="0">
                <a:solidFill>
                  <a:srgbClr val="008000"/>
                </a:solidFill>
              </a:rPr>
            </a:br>
            <a:r>
              <a:rPr lang="en-US" dirty="0">
                <a:solidFill>
                  <a:srgbClr val="008000"/>
                </a:solidFill>
              </a:rPr>
              <a:t>Your </a:t>
            </a:r>
            <a:br>
              <a:rPr lang="en-US" dirty="0">
                <a:solidFill>
                  <a:srgbClr val="008000"/>
                </a:solidFill>
              </a:rPr>
            </a:br>
            <a:r>
              <a:rPr lang="en-US" dirty="0">
                <a:solidFill>
                  <a:srgbClr val="008000"/>
                </a:solidFill>
              </a:rPr>
              <a:t>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493428-4E69-E746-A100-4E24E87FC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1413" y="-116545"/>
            <a:ext cx="744513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0350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BEEF5-7EF8-7846-806F-CEEB8FEBB3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31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9CDA5-7894-4E43-B60B-E4FC9BB78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E22CA32-8169-A044-88A8-03C99A5B0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1634840"/>
            <a:ext cx="7772401" cy="1265382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We’ll look at how we store and retrieve ‘Donations’ to Firebase in the Code </a:t>
            </a:r>
            <a:br>
              <a:rPr lang="en-US" sz="3200" dirty="0"/>
            </a:br>
            <a:r>
              <a:rPr lang="en-US" sz="3200" dirty="0"/>
              <a:t>walkthrough and the Lab</a:t>
            </a:r>
          </a:p>
        </p:txBody>
      </p:sp>
    </p:spTree>
    <p:extLst>
      <p:ext uri="{BB962C8B-B14F-4D97-AF65-F5344CB8AC3E}">
        <p14:creationId xmlns:p14="http://schemas.microsoft.com/office/powerpoint/2010/main" val="288923604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troducing Android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References</a:t>
            </a:r>
            <a:endParaRPr dirty="0"/>
          </a:p>
        </p:txBody>
      </p:sp>
      <p:sp>
        <p:nvSpPr>
          <p:cNvPr id="161" name="Body"/>
          <p:cNvSpPr>
            <a:spLocks noGrp="1"/>
          </p:cNvSpPr>
          <p:nvPr>
            <p:ph type="subTitle" sz="quarter" idx="1"/>
          </p:nvPr>
        </p:nvSpPr>
        <p:spPr>
          <a:xfrm>
            <a:off x="1850881" y="2654128"/>
            <a:ext cx="7197324" cy="2037417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119188" indent="-1111250" algn="l"/>
            <a:r>
              <a:rPr lang="en-IE" sz="2800" dirty="0">
                <a:hlinkClick r:id="rId2"/>
              </a:rPr>
              <a:t>https://console.firebase.google.com/</a:t>
            </a:r>
            <a:endParaRPr lang="en-IE" sz="2800" dirty="0"/>
          </a:p>
          <a:p>
            <a:pPr marL="1119188" indent="-1111250" algn="l"/>
            <a:r>
              <a:rPr lang="en-IE" sz="2800" dirty="0">
                <a:hlinkClick r:id="rId3"/>
              </a:rPr>
              <a:t>https://firebase.google.com/</a:t>
            </a:r>
            <a:endParaRPr lang="en-IE" sz="2800" dirty="0"/>
          </a:p>
          <a:p>
            <a:pPr marL="1119188" indent="-1111250" algn="l"/>
            <a:r>
              <a:rPr lang="en-IE" sz="2800" dirty="0">
                <a:hlinkClick r:id="rId4"/>
              </a:rPr>
              <a:t>https://firebase.google.com/docs/database/android/start</a:t>
            </a:r>
            <a:endParaRPr lang="en-IE" sz="2800" dirty="0"/>
          </a:p>
          <a:p>
            <a:pPr marL="1119188" indent="-1111250" algn="l"/>
            <a:r>
              <a:rPr lang="en-IE" sz="2800" dirty="0">
                <a:hlinkClick r:id="rId5"/>
              </a:rPr>
              <a:t>https://github.com/firebase/quickstart-android</a:t>
            </a:r>
            <a:endParaRPr lang="en-IE" sz="2800" dirty="0"/>
          </a:p>
          <a:p>
            <a:pPr marL="1119188" indent="-1111250" algn="l"/>
            <a:endParaRPr lang="en-IE" sz="2800" dirty="0"/>
          </a:p>
          <a:p>
            <a:pPr marL="1119188" indent="-1111250" algn="l"/>
            <a:r>
              <a:rPr lang="en-IE" sz="2800" dirty="0"/>
              <a:t>	</a:t>
            </a:r>
          </a:p>
          <a:p>
            <a:pPr marL="1119188" indent="-1111250" algn="l"/>
            <a:br>
              <a:rPr lang="en-IE" sz="2800" dirty="0"/>
            </a:br>
            <a:endParaRPr lang="en-IE" sz="2800" dirty="0"/>
          </a:p>
          <a:p>
            <a:pPr marL="1119188" indent="-1111250" algn="l"/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2A63B-B287-4EBA-9101-C769DC4B17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21" y="122225"/>
            <a:ext cx="2022359" cy="23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67806"/>
      </p:ext>
    </p:extLst>
  </p:cSld>
  <p:clrMapOvr>
    <a:masterClrMapping/>
  </p:clrMapOvr>
  <p:transition spd="med" advTm="833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EEA231-6D6B-5147-A9A7-1A48939EB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C390E6-CC43-F74C-B33A-47F17A8612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33</a:t>
            </a:fld>
            <a:endParaRPr lang="en-I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B67AF-015B-2846-8B7A-3031844DF159}"/>
              </a:ext>
            </a:extLst>
          </p:cNvPr>
          <p:cNvSpPr/>
          <p:nvPr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F264B2-EA08-474E-B2ED-8D8132085C7C}"/>
              </a:ext>
            </a:extLst>
          </p:cNvPr>
          <p:cNvSpPr/>
          <p:nvPr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292E7EAF-2823-F14B-8986-270C66A8F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80"/>
            <a:ext cx="9144000" cy="483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1328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E99904-2AF5-8044-BAA1-7B8DBEECC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579" y="781197"/>
            <a:ext cx="6007574" cy="4011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1. Create your Firebase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4</a:t>
            </a:fld>
            <a:endParaRPr lang="uk-UA" dirty="0"/>
          </a:p>
        </p:txBody>
      </p:sp>
      <p:sp>
        <p:nvSpPr>
          <p:cNvPr id="8" name="Rounded Rectangle 7"/>
          <p:cNvSpPr/>
          <p:nvPr/>
        </p:nvSpPr>
        <p:spPr>
          <a:xfrm>
            <a:off x="1029719" y="2034987"/>
            <a:ext cx="1005268" cy="233083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8439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E99904-2AF5-8044-BAA1-7B8DBEECC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509" y="797802"/>
            <a:ext cx="6007574" cy="3978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1. Create your Firebase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5</a:t>
            </a:fld>
            <a:endParaRPr lang="uk-UA" dirty="0"/>
          </a:p>
        </p:txBody>
      </p:sp>
      <p:sp>
        <p:nvSpPr>
          <p:cNvPr id="8" name="Rounded Rectangle 7"/>
          <p:cNvSpPr/>
          <p:nvPr/>
        </p:nvSpPr>
        <p:spPr>
          <a:xfrm>
            <a:off x="1029719" y="2034987"/>
            <a:ext cx="1005268" cy="233083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5361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E99904-2AF5-8044-BAA1-7B8DBEECC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3509" y="793505"/>
            <a:ext cx="6007574" cy="40050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1. Create your Firebase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6</a:t>
            </a:fld>
            <a:endParaRPr lang="uk-UA" dirty="0"/>
          </a:p>
        </p:txBody>
      </p:sp>
      <p:sp>
        <p:nvSpPr>
          <p:cNvPr id="8" name="Rounded Rectangle 7"/>
          <p:cNvSpPr/>
          <p:nvPr/>
        </p:nvSpPr>
        <p:spPr>
          <a:xfrm>
            <a:off x="1029719" y="2034987"/>
            <a:ext cx="1005268" cy="233083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125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E99904-2AF5-8044-BAA1-7B8DBEECC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4544" y="823099"/>
            <a:ext cx="6007574" cy="39458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1. Create your Firebase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7</a:t>
            </a:fld>
            <a:endParaRPr lang="uk-UA" dirty="0"/>
          </a:p>
        </p:txBody>
      </p:sp>
      <p:sp>
        <p:nvSpPr>
          <p:cNvPr id="8" name="Rounded Rectangle 7"/>
          <p:cNvSpPr/>
          <p:nvPr/>
        </p:nvSpPr>
        <p:spPr>
          <a:xfrm>
            <a:off x="1029719" y="2034987"/>
            <a:ext cx="1005268" cy="233083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8866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E99904-2AF5-8044-BAA1-7B8DBEECC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003" y="823099"/>
            <a:ext cx="5928656" cy="39458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1. Create your Firebase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8</a:t>
            </a:fld>
            <a:endParaRPr lang="uk-UA" dirty="0"/>
          </a:p>
        </p:txBody>
      </p:sp>
      <p:sp>
        <p:nvSpPr>
          <p:cNvPr id="8" name="Rounded Rectangle 7"/>
          <p:cNvSpPr/>
          <p:nvPr/>
        </p:nvSpPr>
        <p:spPr>
          <a:xfrm>
            <a:off x="2725270" y="1541928"/>
            <a:ext cx="340659" cy="233083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1665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E99904-2AF5-8044-BAA1-7B8DBEECC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8800" y="823099"/>
            <a:ext cx="5899062" cy="39458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1. Create your Firebase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Database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9</a:t>
            </a:fld>
            <a:endParaRPr lang="uk-UA" dirty="0"/>
          </a:p>
        </p:txBody>
      </p:sp>
      <p:sp>
        <p:nvSpPr>
          <p:cNvPr id="8" name="Rounded Rectangle 7"/>
          <p:cNvSpPr/>
          <p:nvPr/>
        </p:nvSpPr>
        <p:spPr>
          <a:xfrm>
            <a:off x="2725270" y="1541928"/>
            <a:ext cx="340659" cy="233083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3868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26191</TotalTime>
  <Words>498</Words>
  <Application>Microsoft Macintosh PowerPoint</Application>
  <PresentationFormat>On-screen Show (16:9)</PresentationFormat>
  <Paragraphs>108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Avenir Roman</vt:lpstr>
      <vt:lpstr>Calibri</vt:lpstr>
      <vt:lpstr>Courier New</vt:lpstr>
      <vt:lpstr>Helvetica</vt:lpstr>
      <vt:lpstr>Helvetica Light</vt:lpstr>
      <vt:lpstr>Helvetica Neue</vt:lpstr>
      <vt:lpstr>Helvetica Neue Light</vt:lpstr>
      <vt:lpstr>Helvetica Neue UltraLight</vt:lpstr>
      <vt:lpstr>Wingdings</vt:lpstr>
      <vt:lpstr>White</vt:lpstr>
      <vt:lpstr>Mobile Application Development</vt:lpstr>
      <vt:lpstr> Firebase Database Setup &amp; Usage</vt:lpstr>
      <vt:lpstr>1. Create your Firebase Project</vt:lpstr>
      <vt:lpstr>1. Create your Firebase Project</vt:lpstr>
      <vt:lpstr>1. Create your Firebase Project</vt:lpstr>
      <vt:lpstr>1. Create your Firebase Project</vt:lpstr>
      <vt:lpstr>1. Create your Firebase Project</vt:lpstr>
      <vt:lpstr>1. Create your Firebase Project</vt:lpstr>
      <vt:lpstr>1. Create your Firebase Project</vt:lpstr>
      <vt:lpstr>2. Setup Firebase in your App</vt:lpstr>
      <vt:lpstr>2. Setup Firebase in your App</vt:lpstr>
      <vt:lpstr>2. Setup Firebase in your App</vt:lpstr>
      <vt:lpstr>2. Setup Firebase in your App</vt:lpstr>
      <vt:lpstr>2. Setup Firebase in your App</vt:lpstr>
      <vt:lpstr>2. Setup Firebase in your App</vt:lpstr>
      <vt:lpstr>3. Introduce Access Flow</vt:lpstr>
      <vt:lpstr>3. Introduce Access Flow – Write Basic Data</vt:lpstr>
      <vt:lpstr>3. Introduce Access Flow – Read Basic Data</vt:lpstr>
      <vt:lpstr>3. Introduce Access Flow – Write Complex Data</vt:lpstr>
      <vt:lpstr>3. Introduce Access Flow – Write Complex Data</vt:lpstr>
      <vt:lpstr>3. Introduce Access Flow – Write Complex Data</vt:lpstr>
      <vt:lpstr>3. Introduce Access Flow – Read Complex Data</vt:lpstr>
      <vt:lpstr>3. Introduce Access Flow – Read &amp; Write Lists</vt:lpstr>
      <vt:lpstr>3. Introduce Access Flow – Read &amp; Write Lists</vt:lpstr>
      <vt:lpstr>Listening for Child Events</vt:lpstr>
      <vt:lpstr>Listening for Child Events</vt:lpstr>
      <vt:lpstr>Viewing  Your  Data</vt:lpstr>
      <vt:lpstr>Viewing  Your  Data</vt:lpstr>
      <vt:lpstr>Viewing  Your  Data</vt:lpstr>
      <vt:lpstr>Viewing  Your  Data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dc:creator>David Drohan</dc:creator>
  <cp:lastModifiedBy>David Drohan</cp:lastModifiedBy>
  <cp:revision>58</cp:revision>
  <dcterms:created xsi:type="dcterms:W3CDTF">2019-01-29T16:40:14Z</dcterms:created>
  <dcterms:modified xsi:type="dcterms:W3CDTF">2019-11-05T14:01:21Z</dcterms:modified>
</cp:coreProperties>
</file>